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4"/>
  </p:notesMasterIdLst>
  <p:handoutMasterIdLst>
    <p:handoutMasterId r:id="rId15"/>
  </p:handoutMasterIdLst>
  <p:sldIdLst>
    <p:sldId id="2435" r:id="rId5"/>
    <p:sldId id="259" r:id="rId6"/>
    <p:sldId id="260" r:id="rId7"/>
    <p:sldId id="262" r:id="rId8"/>
    <p:sldId id="2432" r:id="rId9"/>
    <p:sldId id="2433" r:id="rId10"/>
    <p:sldId id="2439" r:id="rId11"/>
    <p:sldId id="2440" r:id="rId12"/>
    <p:sldId id="243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584" autoAdjust="0"/>
  </p:normalViewPr>
  <p:slideViewPr>
    <p:cSldViewPr snapToGrid="0">
      <p:cViewPr>
        <p:scale>
          <a:sx n="61" d="100"/>
          <a:sy n="61" d="100"/>
        </p:scale>
        <p:origin x="876" y="156"/>
      </p:cViewPr>
      <p:guideLst>
        <p:guide orient="horz" pos="2160"/>
        <p:guide pos="3840"/>
      </p:guideLst>
    </p:cSldViewPr>
  </p:slideViewPr>
  <p:notesTextViewPr>
    <p:cViewPr>
      <p:scale>
        <a:sx n="1" d="1"/>
        <a:sy n="1" d="1"/>
      </p:scale>
      <p:origin x="0" y="0"/>
    </p:cViewPr>
  </p:notesTextViewPr>
  <p:notesViewPr>
    <p:cSldViewPr snapToGrid="0">
      <p:cViewPr varScale="1">
        <p:scale>
          <a:sx n="50" d="100"/>
          <a:sy n="50" d="100"/>
        </p:scale>
        <p:origin x="2710" y="3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9/1/2019</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eg>
</file>

<file path=ppt/media/image4.jpg>
</file>

<file path=ppt/media/image5.jpg>
</file>

<file path=ppt/media/image6.pn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9/1/2019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1360010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dirty="0"/>
              <a:t>Click icon to add picture</a:t>
            </a:r>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2" name="Footer Placeholder 1">
            <a:extLst>
              <a:ext uri="{FF2B5EF4-FFF2-40B4-BE49-F238E27FC236}">
                <a16:creationId xmlns:a16="http://schemas.microsoft.com/office/drawing/2014/main" id="{0D4D11CF-42A9-4151-9A0E-8358D2923708}"/>
              </a:ext>
            </a:extLst>
          </p:cNvPr>
          <p:cNvSpPr>
            <a:spLocks noGrp="1"/>
          </p:cNvSpPr>
          <p:nvPr>
            <p:ph type="ftr" sz="quarter" idx="11"/>
          </p:nvPr>
        </p:nvSpPr>
        <p:spPr/>
        <p:txBody>
          <a:bodyPr/>
          <a:lstStyle/>
          <a:p>
            <a:r>
              <a:rPr lang="en-US"/>
              <a:t>Add a footer</a:t>
            </a:r>
            <a:endParaRPr lang="en-US" dirty="0"/>
          </a:p>
        </p:txBody>
      </p:sp>
      <p:sp>
        <p:nvSpPr>
          <p:cNvPr id="6" name="Slide Number Placeholder 5">
            <a:extLst>
              <a:ext uri="{FF2B5EF4-FFF2-40B4-BE49-F238E27FC236}">
                <a16:creationId xmlns:a16="http://schemas.microsoft.com/office/drawing/2014/main" id="{1DBD3EC9-35B8-45CA-915E-A5D7322E1D4E}"/>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a:t>Click to 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26769575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 xmlns:ma14="http://schemas.microsoft.com/office/mac/drawingml/2011/main"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en-US" dirty="0" err="1"/>
              <a:t>eBanking</a:t>
            </a:r>
            <a:r>
              <a:rPr lang="en-US" dirty="0"/>
              <a:t> Smart &amp; Secure</a:t>
            </a: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p:txBody>
          <a:bodyPr>
            <a:normAutofit fontScale="85000" lnSpcReduction="20000"/>
          </a:bodyPr>
          <a:lstStyle/>
          <a:p>
            <a:endParaRPr lang="en-US" dirty="0">
              <a:solidFill>
                <a:schemeClr val="bg1"/>
              </a:solidFill>
            </a:endParaRPr>
          </a:p>
        </p:txBody>
      </p:sp>
    </p:spTree>
    <p:extLst>
      <p:ext uri="{BB962C8B-B14F-4D97-AF65-F5344CB8AC3E}">
        <p14:creationId xmlns:p14="http://schemas.microsoft.com/office/powerpoint/2010/main" val="1102045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endParaRPr lang="en-US" dirty="0"/>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buNone/>
            </a:pPr>
            <a:r>
              <a:rPr lang="en-US" dirty="0"/>
              <a:t>This case study will explore how one of the FinTech Start Ups is using open banking framework to make it convenient and secured for subscribers to connect to and initiate payments between various banks with ease.</a:t>
            </a: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2</a:t>
            </a:fld>
            <a:endParaRPr lang="en-US" dirty="0"/>
          </a:p>
        </p:txBody>
      </p:sp>
      <p:sp>
        <p:nvSpPr>
          <p:cNvPr id="3" name="Title 2">
            <a:extLst>
              <a:ext uri="{FF2B5EF4-FFF2-40B4-BE49-F238E27FC236}">
                <a16:creationId xmlns:a16="http://schemas.microsoft.com/office/drawing/2014/main" id="{D84E6CE5-CA35-4874-A310-9D2ACF6AB70B}"/>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325373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a16="http://schemas.microsoft.com/office/drawing/2014/main" id="{785F2504-A35A-4AAB-94E4-C1479349F703}"/>
              </a:ext>
              <a:ext uri="{C183D7F6-B498-43B3-948B-1728B52AA6E4}">
                <adec:decorative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p:txBody>
          <a:bodyPr/>
          <a:lstStyle/>
          <a:p>
            <a:r>
              <a:rPr lang="en-US" dirty="0" err="1"/>
              <a:t>OverView</a:t>
            </a:r>
            <a:r>
              <a:rPr lang="en-US" dirty="0"/>
              <a:t> &amp; </a:t>
            </a:r>
            <a:r>
              <a:rPr lang="en-US" dirty="0" err="1"/>
              <a:t>ORIGIn</a:t>
            </a:r>
            <a:endParaRPr lang="en-US"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p:txBody>
          <a:bodyPr>
            <a:normAutofit fontScale="85000" lnSpcReduction="20000"/>
          </a:bodyPr>
          <a:lstStyle/>
          <a:p>
            <a:r>
              <a:rPr lang="en-US" dirty="0"/>
              <a:t>Company: YAPILY</a:t>
            </a:r>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792279" y="1625512"/>
            <a:ext cx="4018722" cy="4867364"/>
          </a:xfrm>
        </p:spPr>
        <p:txBody>
          <a:bodyPr>
            <a:normAutofit/>
          </a:bodyPr>
          <a:lstStyle/>
          <a:p>
            <a:r>
              <a:rPr lang="en-US" sz="1500" dirty="0"/>
              <a:t>Founded in mid-2017 by Stefano </a:t>
            </a:r>
            <a:r>
              <a:rPr lang="en-US" sz="1500" dirty="0" err="1"/>
              <a:t>Vaccino</a:t>
            </a:r>
            <a:endParaRPr lang="en-US" sz="1500" dirty="0"/>
          </a:p>
          <a:p>
            <a:r>
              <a:rPr lang="en-US" sz="1500" dirty="0"/>
              <a:t>Provides Open Banking API to help financial service providers to communicate with banks.</a:t>
            </a:r>
          </a:p>
          <a:p>
            <a:r>
              <a:rPr lang="en-US" sz="1500" dirty="0"/>
              <a:t>Raised $5.4 Million in exchange for equity stake in the company.</a:t>
            </a:r>
          </a:p>
          <a:p>
            <a:r>
              <a:rPr lang="en-US" sz="1500" dirty="0"/>
              <a:t>Funded by HV Holtzbrinck Ventures and </a:t>
            </a:r>
            <a:r>
              <a:rPr lang="en-US" sz="1500" dirty="0" err="1"/>
              <a:t>LocalGlobal</a:t>
            </a:r>
            <a:r>
              <a:rPr lang="en-US" sz="1500" dirty="0"/>
              <a:t>.</a:t>
            </a:r>
          </a:p>
          <a:p>
            <a:r>
              <a:rPr lang="en-US" sz="1500" dirty="0"/>
              <a:t>Other investors are </a:t>
            </a:r>
            <a:r>
              <a:rPr lang="en-US" sz="1500" dirty="0" err="1"/>
              <a:t>Taavet</a:t>
            </a:r>
            <a:r>
              <a:rPr lang="en-US" sz="1500" dirty="0"/>
              <a:t> </a:t>
            </a:r>
            <a:r>
              <a:rPr lang="en-US" sz="1500" dirty="0" err="1"/>
              <a:t>Hinrikus</a:t>
            </a:r>
            <a:r>
              <a:rPr lang="en-US" sz="1500" dirty="0"/>
              <a:t> (Co-founder of </a:t>
            </a:r>
            <a:r>
              <a:rPr lang="en-US" sz="1500" dirty="0" err="1"/>
              <a:t>TransferWire</a:t>
            </a:r>
            <a:r>
              <a:rPr lang="en-US" sz="1500" dirty="0"/>
              <a:t>), Ott </a:t>
            </a:r>
            <a:r>
              <a:rPr lang="en-US" sz="1500" dirty="0" err="1"/>
              <a:t>Kaukver</a:t>
            </a:r>
            <a:r>
              <a:rPr lang="en-US" sz="1500" dirty="0"/>
              <a:t>(CTO of </a:t>
            </a:r>
            <a:r>
              <a:rPr lang="en-US" sz="1500" dirty="0" err="1"/>
              <a:t>Twillo</a:t>
            </a:r>
            <a:r>
              <a:rPr lang="en-US" sz="1500" dirty="0"/>
              <a:t>) and Roberto Nicastro (ex-deputy CEO of UniCredit)</a:t>
            </a:r>
          </a:p>
          <a:p>
            <a:r>
              <a:rPr lang="en-US" sz="1500" dirty="0"/>
              <a:t>Provides secure API framework to initiate payments and access bank </a:t>
            </a:r>
            <a:r>
              <a:rPr lang="en-US" sz="1500" dirty="0" err="1"/>
              <a:t>informations</a:t>
            </a:r>
            <a:r>
              <a:rPr lang="en-US" sz="1500" dirty="0"/>
              <a:t>.</a:t>
            </a:r>
          </a:p>
          <a:p>
            <a:endParaRPr lang="en-US" sz="1500" dirty="0"/>
          </a:p>
          <a:p>
            <a:pPr marL="0" indent="0">
              <a:buNone/>
            </a:pPr>
            <a:endParaRPr lang="en-US" sz="1500" dirty="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3</a:t>
            </a:fld>
            <a:endParaRPr lang="en-US" dirty="0"/>
          </a:p>
        </p:txBody>
      </p:sp>
    </p:spTree>
    <p:extLst>
      <p:ext uri="{BB962C8B-B14F-4D97-AF65-F5344CB8AC3E}">
        <p14:creationId xmlns:p14="http://schemas.microsoft.com/office/powerpoint/2010/main" val="2720361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534194-745D-4888-BF16-6C09F65EA484}"/>
              </a:ext>
            </a:extLst>
          </p:cNvPr>
          <p:cNvSpPr>
            <a:spLocks noGrp="1"/>
          </p:cNvSpPr>
          <p:nvPr>
            <p:ph type="title"/>
          </p:nvPr>
        </p:nvSpPr>
        <p:spPr/>
        <p:txBody>
          <a:bodyPr anchor="ctr"/>
          <a:lstStyle/>
          <a:p>
            <a:r>
              <a:rPr lang="en-US" b="1" dirty="0"/>
              <a:t>Business Activities</a:t>
            </a:r>
            <a:endParaRPr lang="en-US" dirty="0"/>
          </a:p>
        </p:txBody>
      </p:sp>
      <p:sp>
        <p:nvSpPr>
          <p:cNvPr id="4" name="Text Placeholder 3">
            <a:extLst>
              <a:ext uri="{FF2B5EF4-FFF2-40B4-BE49-F238E27FC236}">
                <a16:creationId xmlns:a16="http://schemas.microsoft.com/office/drawing/2014/main" id="{CC409A73-2FDB-4725-9558-77B4ACF929B3}"/>
              </a:ext>
            </a:extLst>
          </p:cNvPr>
          <p:cNvSpPr>
            <a:spLocks noGrp="1"/>
          </p:cNvSpPr>
          <p:nvPr>
            <p:ph type="body" idx="1"/>
          </p:nvPr>
        </p:nvSpPr>
        <p:spPr/>
        <p:txBody>
          <a:bodyPr>
            <a:normAutofit/>
          </a:bodyPr>
          <a:lstStyle/>
          <a:p>
            <a:r>
              <a:rPr lang="en-US" dirty="0"/>
              <a:t>Origin</a:t>
            </a:r>
          </a:p>
        </p:txBody>
      </p:sp>
      <p:sp>
        <p:nvSpPr>
          <p:cNvPr id="5" name="Content Placeholder 4">
            <a:extLst>
              <a:ext uri="{FF2B5EF4-FFF2-40B4-BE49-F238E27FC236}">
                <a16:creationId xmlns:a16="http://schemas.microsoft.com/office/drawing/2014/main" id="{56D0F54D-A602-4D35-8BE1-6B9BE8078989}"/>
              </a:ext>
            </a:extLst>
          </p:cNvPr>
          <p:cNvSpPr>
            <a:spLocks noGrp="1"/>
          </p:cNvSpPr>
          <p:nvPr>
            <p:ph sz="half" idx="2"/>
          </p:nvPr>
        </p:nvSpPr>
        <p:spPr/>
        <p:txBody>
          <a:bodyPr>
            <a:normAutofit fontScale="92500" lnSpcReduction="20000"/>
          </a:bodyPr>
          <a:lstStyle/>
          <a:p>
            <a:r>
              <a:rPr lang="en-US" dirty="0"/>
              <a:t>EU created an objective to provide unified payment so all local and international non-cash transactions can be handled with ease.</a:t>
            </a:r>
          </a:p>
          <a:p>
            <a:r>
              <a:rPr lang="en-US" dirty="0"/>
              <a:t>Open Banking Working Group (OBWG) publish The Open Banking Standard. It provides guidelines on how to create, share and consume open banking data. </a:t>
            </a:r>
          </a:p>
          <a:p>
            <a:r>
              <a:rPr lang="en-US" dirty="0"/>
              <a:t>As the regulations made it easier for third parties to provide new services by accessing customer bank information, services like One-click-away has become easier and efficient. </a:t>
            </a:r>
          </a:p>
          <a:p>
            <a:r>
              <a:rPr lang="en-US" dirty="0"/>
              <a:t>In January 2018 EU implemented Payment Service Directive 2 or PSD2, which mandates banks provide user financial data.</a:t>
            </a:r>
          </a:p>
          <a:p>
            <a:endParaRPr lang="en-US" dirty="0"/>
          </a:p>
        </p:txBody>
      </p:sp>
      <p:sp>
        <p:nvSpPr>
          <p:cNvPr id="6" name="Text Placeholder 5">
            <a:extLst>
              <a:ext uri="{FF2B5EF4-FFF2-40B4-BE49-F238E27FC236}">
                <a16:creationId xmlns:a16="http://schemas.microsoft.com/office/drawing/2014/main" id="{5FBB0776-0624-4A97-8BD3-03CF602288BA}"/>
              </a:ext>
            </a:extLst>
          </p:cNvPr>
          <p:cNvSpPr>
            <a:spLocks noGrp="1"/>
          </p:cNvSpPr>
          <p:nvPr>
            <p:ph type="body" sz="quarter" idx="3"/>
          </p:nvPr>
        </p:nvSpPr>
        <p:spPr/>
        <p:txBody>
          <a:bodyPr>
            <a:normAutofit/>
          </a:bodyPr>
          <a:lstStyle/>
          <a:p>
            <a:r>
              <a:rPr lang="en-US" dirty="0" err="1"/>
              <a:t>Yapily</a:t>
            </a:r>
            <a:endParaRPr lang="en-US" dirty="0"/>
          </a:p>
        </p:txBody>
      </p:sp>
      <p:sp>
        <p:nvSpPr>
          <p:cNvPr id="7" name="Content Placeholder 6">
            <a:extLst>
              <a:ext uri="{FF2B5EF4-FFF2-40B4-BE49-F238E27FC236}">
                <a16:creationId xmlns:a16="http://schemas.microsoft.com/office/drawing/2014/main" id="{EFFBC808-1837-4C36-BFF0-135B8C1042A2}"/>
              </a:ext>
            </a:extLst>
          </p:cNvPr>
          <p:cNvSpPr>
            <a:spLocks noGrp="1"/>
          </p:cNvSpPr>
          <p:nvPr>
            <p:ph sz="quarter" idx="4"/>
          </p:nvPr>
        </p:nvSpPr>
        <p:spPr/>
        <p:txBody>
          <a:bodyPr>
            <a:normAutofit/>
          </a:bodyPr>
          <a:lstStyle/>
          <a:p>
            <a:r>
              <a:rPr lang="en-US" dirty="0"/>
              <a:t>Allow service providers to connect to their banks for both data access and to make payments through a secure single API.</a:t>
            </a:r>
          </a:p>
          <a:p>
            <a:r>
              <a:rPr lang="en-US" dirty="0"/>
              <a:t>Wants to position as a technology enabler by providing tools that an enterprise needs to easily manage their connectivity layer.</a:t>
            </a:r>
          </a:p>
          <a:p>
            <a:r>
              <a:rPr lang="en-US" dirty="0"/>
              <a:t>Uses technologies like Python, Node.js, Java, JSON</a:t>
            </a:r>
          </a:p>
          <a:p>
            <a:r>
              <a:rPr lang="en-US" dirty="0"/>
              <a:t>Supports Basic HTTP Authentication and Token based Authentication</a:t>
            </a:r>
          </a:p>
          <a:p>
            <a:endParaRPr lang="en-US" dirty="0"/>
          </a:p>
        </p:txBody>
      </p:sp>
      <p:sp>
        <p:nvSpPr>
          <p:cNvPr id="8" name="Slide Number Placeholder 7">
            <a:extLst>
              <a:ext uri="{FF2B5EF4-FFF2-40B4-BE49-F238E27FC236}">
                <a16:creationId xmlns:a16="http://schemas.microsoft.com/office/drawing/2014/main" id="{84A4C0E3-E146-49BF-804D-D369F89E8F2A}"/>
              </a:ext>
            </a:extLst>
          </p:cNvPr>
          <p:cNvSpPr>
            <a:spLocks noGrp="1"/>
          </p:cNvSpPr>
          <p:nvPr>
            <p:ph type="sldNum" sz="quarter" idx="12"/>
          </p:nvPr>
        </p:nvSpPr>
        <p:spPr/>
        <p:txBody>
          <a:bodyPr/>
          <a:lstStyle/>
          <a:p>
            <a:fld id="{8C2E478F-E849-4A8C-AF1F-CBCC78A7CBFA}" type="slidenum">
              <a:rPr lang="en-US" smtClean="0"/>
              <a:t>4</a:t>
            </a:fld>
            <a:endParaRPr lang="en-US" dirty="0"/>
          </a:p>
        </p:txBody>
      </p:sp>
    </p:spTree>
    <p:extLst>
      <p:ext uri="{BB962C8B-B14F-4D97-AF65-F5344CB8AC3E}">
        <p14:creationId xmlns:p14="http://schemas.microsoft.com/office/powerpoint/2010/main" val="1619265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dirty="0"/>
              <a:t>Landscape</a:t>
            </a: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12"/>
          </p:nvPr>
        </p:nvSpPr>
        <p:spPr/>
        <p:txBody>
          <a:bodyPr/>
          <a:lstStyle/>
          <a:p>
            <a:fld id="{8C2E478F-E849-4A8C-AF1F-CBCC78A7CBFA}" type="slidenum">
              <a:rPr lang="en-US" smtClean="0"/>
              <a:t>5</a:t>
            </a:fld>
            <a:endParaRPr lang="en-US" dirty="0"/>
          </a:p>
        </p:txBody>
      </p:sp>
      <p:pic>
        <p:nvPicPr>
          <p:cNvPr id="11" name="Content Placeholder 10">
            <a:extLst>
              <a:ext uri="{FF2B5EF4-FFF2-40B4-BE49-F238E27FC236}">
                <a16:creationId xmlns:a16="http://schemas.microsoft.com/office/drawing/2014/main" id="{920B4309-16EE-462E-BDA2-639E0EBD08CC}"/>
              </a:ext>
            </a:extLst>
          </p:cNvPr>
          <p:cNvPicPr>
            <a:picLocks noGrp="1" noChangeAspect="1"/>
          </p:cNvPicPr>
          <p:nvPr>
            <p:ph sz="half" idx="1"/>
          </p:nvPr>
        </p:nvPicPr>
        <p:blipFill>
          <a:blip r:embed="rId2"/>
          <a:stretch>
            <a:fillRect/>
          </a:stretch>
        </p:blipFill>
        <p:spPr>
          <a:xfrm>
            <a:off x="595313" y="2543969"/>
            <a:ext cx="5181600" cy="2914650"/>
          </a:xfrm>
        </p:spPr>
      </p:pic>
      <p:pic>
        <p:nvPicPr>
          <p:cNvPr id="15" name="Content Placeholder 14">
            <a:extLst>
              <a:ext uri="{FF2B5EF4-FFF2-40B4-BE49-F238E27FC236}">
                <a16:creationId xmlns:a16="http://schemas.microsoft.com/office/drawing/2014/main" id="{B767BDB9-A478-48E4-ABD4-56D397B5AD8A}"/>
              </a:ext>
            </a:extLst>
          </p:cNvPr>
          <p:cNvPicPr>
            <a:picLocks noGrp="1" noChangeAspect="1"/>
          </p:cNvPicPr>
          <p:nvPr>
            <p:ph sz="half" idx="2"/>
          </p:nvPr>
        </p:nvPicPr>
        <p:blipFill>
          <a:blip r:embed="rId3"/>
          <a:stretch>
            <a:fillRect/>
          </a:stretch>
        </p:blipFill>
        <p:spPr>
          <a:xfrm>
            <a:off x="6415088" y="1985023"/>
            <a:ext cx="5181600" cy="4032542"/>
          </a:xfrm>
        </p:spPr>
      </p:pic>
    </p:spTree>
    <p:extLst>
      <p:ext uri="{BB962C8B-B14F-4D97-AF65-F5344CB8AC3E}">
        <p14:creationId xmlns:p14="http://schemas.microsoft.com/office/powerpoint/2010/main" val="869470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D671F4D-9614-41E9-BA0C-7977DEBBBBB3}"/>
              </a:ext>
            </a:extLst>
          </p:cNvPr>
          <p:cNvSpPr>
            <a:spLocks noGrp="1"/>
          </p:cNvSpPr>
          <p:nvPr>
            <p:ph type="title"/>
          </p:nvPr>
        </p:nvSpPr>
        <p:spPr/>
        <p:txBody>
          <a:bodyPr/>
          <a:lstStyle/>
          <a:p>
            <a:pPr algn="ctr"/>
            <a:r>
              <a:rPr lang="en-US" dirty="0"/>
              <a:t>Landscape</a:t>
            </a:r>
          </a:p>
        </p:txBody>
      </p:sp>
      <p:sp>
        <p:nvSpPr>
          <p:cNvPr id="11" name="Slide Number Placeholder 10">
            <a:extLst>
              <a:ext uri="{FF2B5EF4-FFF2-40B4-BE49-F238E27FC236}">
                <a16:creationId xmlns:a16="http://schemas.microsoft.com/office/drawing/2014/main" id="{FB23516F-5305-41EC-8F71-A0D9ED5726E8}"/>
              </a:ext>
            </a:extLst>
          </p:cNvPr>
          <p:cNvSpPr>
            <a:spLocks noGrp="1"/>
          </p:cNvSpPr>
          <p:nvPr>
            <p:ph type="sldNum" sz="quarter" idx="12"/>
          </p:nvPr>
        </p:nvSpPr>
        <p:spPr/>
        <p:txBody>
          <a:bodyPr/>
          <a:lstStyle/>
          <a:p>
            <a:fld id="{8C2E478F-E849-4A8C-AF1F-CBCC78A7CBFA}" type="slidenum">
              <a:rPr lang="en-US" smtClean="0"/>
              <a:t>6</a:t>
            </a:fld>
            <a:endParaRPr lang="en-US" dirty="0"/>
          </a:p>
        </p:txBody>
      </p:sp>
      <p:pic>
        <p:nvPicPr>
          <p:cNvPr id="4" name="Content Placeholder 3">
            <a:extLst>
              <a:ext uri="{FF2B5EF4-FFF2-40B4-BE49-F238E27FC236}">
                <a16:creationId xmlns:a16="http://schemas.microsoft.com/office/drawing/2014/main" id="{DDFDEAE5-3B25-414C-A3F1-6B357E82D771}"/>
              </a:ext>
            </a:extLst>
          </p:cNvPr>
          <p:cNvPicPr>
            <a:picLocks noGrp="1" noChangeAspect="1"/>
          </p:cNvPicPr>
          <p:nvPr>
            <p:ph sz="half" idx="1"/>
          </p:nvPr>
        </p:nvPicPr>
        <p:blipFill>
          <a:blip r:embed="rId2"/>
          <a:stretch>
            <a:fillRect/>
          </a:stretch>
        </p:blipFill>
        <p:spPr>
          <a:xfrm>
            <a:off x="595313" y="1861765"/>
            <a:ext cx="5181600" cy="4279057"/>
          </a:xfrm>
        </p:spPr>
      </p:pic>
      <p:sp>
        <p:nvSpPr>
          <p:cNvPr id="8" name="TextBox 7">
            <a:extLst>
              <a:ext uri="{FF2B5EF4-FFF2-40B4-BE49-F238E27FC236}">
                <a16:creationId xmlns:a16="http://schemas.microsoft.com/office/drawing/2014/main" id="{459FC701-FF2A-466E-A43D-53887B5E3E22}"/>
              </a:ext>
            </a:extLst>
          </p:cNvPr>
          <p:cNvSpPr txBox="1"/>
          <p:nvPr/>
        </p:nvSpPr>
        <p:spPr>
          <a:xfrm>
            <a:off x="6385125" y="1457814"/>
            <a:ext cx="2821577" cy="369332"/>
          </a:xfrm>
          <a:prstGeom prst="rect">
            <a:avLst/>
          </a:prstGeom>
          <a:noFill/>
        </p:spPr>
        <p:txBody>
          <a:bodyPr wrap="square" rtlCol="0">
            <a:spAutoFit/>
          </a:bodyPr>
          <a:lstStyle/>
          <a:p>
            <a:r>
              <a:rPr lang="en-US" dirty="0"/>
              <a:t>Other competitors</a:t>
            </a:r>
          </a:p>
        </p:txBody>
      </p:sp>
      <p:sp>
        <p:nvSpPr>
          <p:cNvPr id="9" name="TextBox 8">
            <a:extLst>
              <a:ext uri="{FF2B5EF4-FFF2-40B4-BE49-F238E27FC236}">
                <a16:creationId xmlns:a16="http://schemas.microsoft.com/office/drawing/2014/main" id="{A945E5C5-6BEA-401A-ADB6-BD375F40D467}"/>
              </a:ext>
            </a:extLst>
          </p:cNvPr>
          <p:cNvSpPr txBox="1"/>
          <p:nvPr/>
        </p:nvSpPr>
        <p:spPr>
          <a:xfrm>
            <a:off x="6453052" y="1861765"/>
            <a:ext cx="2879054" cy="1477328"/>
          </a:xfrm>
          <a:prstGeom prst="rect">
            <a:avLst/>
          </a:prstGeom>
          <a:noFill/>
        </p:spPr>
        <p:txBody>
          <a:bodyPr wrap="square" rtlCol="0">
            <a:spAutoFit/>
          </a:bodyPr>
          <a:lstStyle/>
          <a:p>
            <a:pPr marL="285750" indent="-285750">
              <a:buFont typeface="Arial" panose="020B0604020202020204" pitchFamily="34" charset="0"/>
              <a:buChar char="•"/>
            </a:pPr>
            <a:r>
              <a:rPr lang="en-US" dirty="0"/>
              <a:t>Plaid</a:t>
            </a:r>
          </a:p>
          <a:p>
            <a:pPr marL="285750" indent="-285750">
              <a:buFont typeface="Arial" panose="020B0604020202020204" pitchFamily="34" charset="0"/>
              <a:buChar char="•"/>
            </a:pPr>
            <a:r>
              <a:rPr lang="en-US" dirty="0" err="1"/>
              <a:t>Tink</a:t>
            </a:r>
            <a:endParaRPr lang="en-US" dirty="0"/>
          </a:p>
          <a:p>
            <a:pPr marL="285750" indent="-285750">
              <a:buFont typeface="Arial" panose="020B0604020202020204" pitchFamily="34" charset="0"/>
              <a:buChar char="•"/>
            </a:pPr>
            <a:r>
              <a:rPr lang="en-US" dirty="0"/>
              <a:t>MX – Fintech Product</a:t>
            </a:r>
          </a:p>
          <a:p>
            <a:pPr marL="285750" indent="-285750">
              <a:buFont typeface="Arial" panose="020B0604020202020204" pitchFamily="34" charset="0"/>
              <a:buChar char="•"/>
            </a:pPr>
            <a:r>
              <a:rPr lang="en-US" dirty="0" err="1"/>
              <a:t>Utrust</a:t>
            </a:r>
            <a:endParaRPr lang="en-US" dirty="0"/>
          </a:p>
          <a:p>
            <a:pPr marL="285750" indent="-285750">
              <a:buFont typeface="Arial" panose="020B0604020202020204" pitchFamily="34" charset="0"/>
              <a:buChar char="•"/>
            </a:pPr>
            <a:r>
              <a:rPr lang="en-US" dirty="0" err="1"/>
              <a:t>HaveLife</a:t>
            </a:r>
            <a:r>
              <a:rPr lang="en-US" dirty="0"/>
              <a:t> Insurance</a:t>
            </a:r>
          </a:p>
        </p:txBody>
      </p:sp>
    </p:spTree>
    <p:extLst>
      <p:ext uri="{BB962C8B-B14F-4D97-AF65-F5344CB8AC3E}">
        <p14:creationId xmlns:p14="http://schemas.microsoft.com/office/powerpoint/2010/main" val="2779095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7A96E-CAAD-497C-A1B7-6805F8FC3839}"/>
              </a:ext>
            </a:extLst>
          </p:cNvPr>
          <p:cNvSpPr>
            <a:spLocks noGrp="1"/>
          </p:cNvSpPr>
          <p:nvPr>
            <p:ph type="title"/>
          </p:nvPr>
        </p:nvSpPr>
        <p:spPr/>
        <p:txBody>
          <a:bodyPr/>
          <a:lstStyle/>
          <a:p>
            <a:r>
              <a:rPr lang="en-US" dirty="0"/>
              <a:t>Results</a:t>
            </a:r>
          </a:p>
        </p:txBody>
      </p:sp>
      <p:sp>
        <p:nvSpPr>
          <p:cNvPr id="3" name="Slide Number Placeholder 2">
            <a:extLst>
              <a:ext uri="{FF2B5EF4-FFF2-40B4-BE49-F238E27FC236}">
                <a16:creationId xmlns:a16="http://schemas.microsoft.com/office/drawing/2014/main" id="{024B7D50-D4F5-4BE2-AE2E-1A8B803CFF44}"/>
              </a:ext>
            </a:extLst>
          </p:cNvPr>
          <p:cNvSpPr>
            <a:spLocks noGrp="1"/>
          </p:cNvSpPr>
          <p:nvPr>
            <p:ph type="sldNum" sz="quarter" idx="12"/>
          </p:nvPr>
        </p:nvSpPr>
        <p:spPr/>
        <p:txBody>
          <a:bodyPr/>
          <a:lstStyle/>
          <a:p>
            <a:fld id="{8C2E478F-E849-4A8C-AF1F-CBCC78A7CBFA}" type="slidenum">
              <a:rPr lang="en-US" smtClean="0"/>
              <a:t>7</a:t>
            </a:fld>
            <a:endParaRPr lang="en-US" dirty="0"/>
          </a:p>
        </p:txBody>
      </p:sp>
      <p:sp>
        <p:nvSpPr>
          <p:cNvPr id="4" name="Content Placeholder 3">
            <a:extLst>
              <a:ext uri="{FF2B5EF4-FFF2-40B4-BE49-F238E27FC236}">
                <a16:creationId xmlns:a16="http://schemas.microsoft.com/office/drawing/2014/main" id="{204881F8-AB1F-44E5-9307-A9EAC30A418C}"/>
              </a:ext>
            </a:extLst>
          </p:cNvPr>
          <p:cNvSpPr>
            <a:spLocks noGrp="1"/>
          </p:cNvSpPr>
          <p:nvPr>
            <p:ph sz="half" idx="1"/>
          </p:nvPr>
        </p:nvSpPr>
        <p:spPr/>
        <p:txBody>
          <a:bodyPr/>
          <a:lstStyle/>
          <a:p>
            <a:r>
              <a:rPr lang="en-US" dirty="0" err="1"/>
              <a:t>Yapily</a:t>
            </a:r>
            <a:r>
              <a:rPr lang="en-US" dirty="0"/>
              <a:t> supports 35 biggest bank in EU.</a:t>
            </a:r>
          </a:p>
          <a:p>
            <a:r>
              <a:rPr lang="en-US" dirty="0"/>
              <a:t>Equivalent to 250 million bank accounts.</a:t>
            </a:r>
          </a:p>
          <a:p>
            <a:r>
              <a:rPr lang="en-US" dirty="0"/>
              <a:t>Planning to connect to 536 more banks as they expose their APIs adhering to EU’s PSD2 legislation.</a:t>
            </a:r>
          </a:p>
          <a:p>
            <a:endParaRPr lang="en-US" dirty="0"/>
          </a:p>
        </p:txBody>
      </p:sp>
      <p:pic>
        <p:nvPicPr>
          <p:cNvPr id="7" name="Content Placeholder 6">
            <a:extLst>
              <a:ext uri="{FF2B5EF4-FFF2-40B4-BE49-F238E27FC236}">
                <a16:creationId xmlns:a16="http://schemas.microsoft.com/office/drawing/2014/main" id="{A6F49083-694C-4DEE-BB23-923B6B36F9FF}"/>
              </a:ext>
            </a:extLst>
          </p:cNvPr>
          <p:cNvPicPr>
            <a:picLocks noGrp="1" noChangeAspect="1"/>
          </p:cNvPicPr>
          <p:nvPr>
            <p:ph sz="half" idx="2"/>
          </p:nvPr>
        </p:nvPicPr>
        <p:blipFill>
          <a:blip r:embed="rId2"/>
          <a:stretch>
            <a:fillRect/>
          </a:stretch>
        </p:blipFill>
        <p:spPr>
          <a:xfrm>
            <a:off x="6166575" y="2525795"/>
            <a:ext cx="5967278" cy="2249986"/>
          </a:xfrm>
        </p:spPr>
      </p:pic>
      <p:sp>
        <p:nvSpPr>
          <p:cNvPr id="19" name="TextBox 18">
            <a:extLst>
              <a:ext uri="{FF2B5EF4-FFF2-40B4-BE49-F238E27FC236}">
                <a16:creationId xmlns:a16="http://schemas.microsoft.com/office/drawing/2014/main" id="{668BA168-D331-42EC-9EBF-16E263271152}"/>
              </a:ext>
            </a:extLst>
          </p:cNvPr>
          <p:cNvSpPr txBox="1"/>
          <p:nvPr/>
        </p:nvSpPr>
        <p:spPr>
          <a:xfrm>
            <a:off x="6347956" y="1637618"/>
            <a:ext cx="4645744" cy="646331"/>
          </a:xfrm>
          <a:prstGeom prst="rect">
            <a:avLst/>
          </a:prstGeom>
          <a:noFill/>
        </p:spPr>
        <p:txBody>
          <a:bodyPr wrap="square" rtlCol="0">
            <a:spAutoFit/>
          </a:bodyPr>
          <a:lstStyle/>
          <a:p>
            <a:r>
              <a:rPr lang="en-US" dirty="0"/>
              <a:t>A Few metrics used by companies to determine their performance</a:t>
            </a:r>
          </a:p>
        </p:txBody>
      </p:sp>
    </p:spTree>
    <p:extLst>
      <p:ext uri="{BB962C8B-B14F-4D97-AF65-F5344CB8AC3E}">
        <p14:creationId xmlns:p14="http://schemas.microsoft.com/office/powerpoint/2010/main" val="4120730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39146FA-22BA-4615-AF3C-20178B292837}"/>
              </a:ext>
            </a:extLst>
          </p:cNvPr>
          <p:cNvSpPr>
            <a:spLocks noGrp="1"/>
          </p:cNvSpPr>
          <p:nvPr>
            <p:ph type="sldNum" sz="quarter" idx="12"/>
          </p:nvPr>
        </p:nvSpPr>
        <p:spPr/>
        <p:txBody>
          <a:bodyPr/>
          <a:lstStyle/>
          <a:p>
            <a:fld id="{8C2E478F-E849-4A8C-AF1F-CBCC78A7CBFA}" type="slidenum">
              <a:rPr lang="en-US" smtClean="0"/>
              <a:t>8</a:t>
            </a:fld>
            <a:endParaRPr lang="en-US" dirty="0"/>
          </a:p>
        </p:txBody>
      </p:sp>
      <p:sp>
        <p:nvSpPr>
          <p:cNvPr id="3" name="Title 2">
            <a:extLst>
              <a:ext uri="{FF2B5EF4-FFF2-40B4-BE49-F238E27FC236}">
                <a16:creationId xmlns:a16="http://schemas.microsoft.com/office/drawing/2014/main" id="{1C083666-73E2-4693-BD8D-539A004F90CF}"/>
              </a:ext>
            </a:extLst>
          </p:cNvPr>
          <p:cNvSpPr>
            <a:spLocks noGrp="1"/>
          </p:cNvSpPr>
          <p:nvPr>
            <p:ph type="title"/>
          </p:nvPr>
        </p:nvSpPr>
        <p:spPr/>
        <p:txBody>
          <a:bodyPr/>
          <a:lstStyle/>
          <a:p>
            <a:r>
              <a:rPr lang="en-US" dirty="0"/>
              <a:t>Recommendations</a:t>
            </a:r>
          </a:p>
        </p:txBody>
      </p:sp>
      <p:sp>
        <p:nvSpPr>
          <p:cNvPr id="4" name="Content Placeholder 3">
            <a:extLst>
              <a:ext uri="{FF2B5EF4-FFF2-40B4-BE49-F238E27FC236}">
                <a16:creationId xmlns:a16="http://schemas.microsoft.com/office/drawing/2014/main" id="{88A2EC26-B6BC-42B0-AE73-7DFB1ACB432B}"/>
              </a:ext>
            </a:extLst>
          </p:cNvPr>
          <p:cNvSpPr>
            <a:spLocks noGrp="1"/>
          </p:cNvSpPr>
          <p:nvPr>
            <p:ph idx="1"/>
          </p:nvPr>
        </p:nvSpPr>
        <p:spPr/>
        <p:txBody>
          <a:bodyPr/>
          <a:lstStyle/>
          <a:p>
            <a:r>
              <a:rPr lang="en-US" dirty="0"/>
              <a:t>Use Blockchain for secure API calls</a:t>
            </a:r>
          </a:p>
          <a:p>
            <a:r>
              <a:rPr lang="en-US" dirty="0"/>
              <a:t>Using of Blockchain will provide opportunity to use cryptocurrency for non-cash transactions.</a:t>
            </a:r>
          </a:p>
          <a:p>
            <a:r>
              <a:rPr lang="en-US" dirty="0"/>
              <a:t>Use Machine Learning or Artificial Intelligence to provide bots to analyze user’s retrieved data and recommend various financial products.</a:t>
            </a:r>
          </a:p>
        </p:txBody>
      </p:sp>
    </p:spTree>
    <p:extLst>
      <p:ext uri="{BB962C8B-B14F-4D97-AF65-F5344CB8AC3E}">
        <p14:creationId xmlns:p14="http://schemas.microsoft.com/office/powerpoint/2010/main" val="22781397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6507"/>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THANK YOU</a:t>
            </a:r>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308371" y="3061212"/>
            <a:ext cx="558449" cy="558449"/>
          </a:xfrm>
          <a:prstGeom prst="rect">
            <a:avLst/>
          </a:prstGeom>
        </p:spPr>
      </p:pic>
      <p:sp>
        <p:nvSpPr>
          <p:cNvPr id="14" name="Subtitle 2">
            <a:extLst>
              <a:ext uri="{FF2B5EF4-FFF2-40B4-BE49-F238E27FC236}">
                <a16:creationId xmlns:a16="http://schemas.microsoft.com/office/drawing/2014/main" id="{A62C97B6-F2B5-4806-AB83-0CC32DF096AE}"/>
              </a:ext>
            </a:extLst>
          </p:cNvPr>
          <p:cNvSpPr txBox="1">
            <a:spLocks/>
          </p:cNvSpPr>
          <p:nvPr/>
        </p:nvSpPr>
        <p:spPr>
          <a:xfrm>
            <a:off x="5103215" y="3061213"/>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kumimoji="0" lang="en-US" sz="1800" u="none" strike="noStrike" kern="1200" cap="none" spc="300" normalizeH="0" baseline="0" noProof="0" dirty="0">
                <a:ln>
                  <a:noFill/>
                </a:ln>
                <a:effectLst/>
                <a:uLnTx/>
                <a:uFillTx/>
                <a:latin typeface="+mj-lt"/>
                <a:cs typeface="Gill Sans" panose="020B0502020104020203" pitchFamily="34" charset="-79"/>
              </a:rPr>
              <a:t>Manpreet Singh Padam</a:t>
            </a:r>
          </a:p>
        </p:txBody>
      </p:sp>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5103221" y="5032398"/>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Tree>
    <p:extLst>
      <p:ext uri="{BB962C8B-B14F-4D97-AF65-F5344CB8AC3E}">
        <p14:creationId xmlns:p14="http://schemas.microsoft.com/office/powerpoint/2010/main" val="927727573"/>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9B3E157-1CAC-4231-A2EC-E93952D57E42}">
  <ds:schemaRefs>
    <ds:schemaRef ds:uri="http://schemas.microsoft.com/sharepoint/v3/contenttype/forms"/>
  </ds:schemaRefs>
</ds:datastoreItem>
</file>

<file path=customXml/itemProps2.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400</Words>
  <Application>Microsoft Office PowerPoint</Application>
  <PresentationFormat>Widescreen</PresentationFormat>
  <Paragraphs>48</Paragraphs>
  <Slides>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Gill Sans</vt:lpstr>
      <vt:lpstr>Office Theme</vt:lpstr>
      <vt:lpstr>eBanking Smart &amp; Secure</vt:lpstr>
      <vt:lpstr>PowerPoint Presentation</vt:lpstr>
      <vt:lpstr>OverView &amp; ORIGIn</vt:lpstr>
      <vt:lpstr>Business Activities</vt:lpstr>
      <vt:lpstr>Landscape</vt:lpstr>
      <vt:lpstr>Landscape</vt:lpstr>
      <vt:lpstr>Results</vt:lpstr>
      <vt:lpstr>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2019-09-02T00:45:44Z</dcterms:created>
  <dcterms:modified xsi:type="dcterms:W3CDTF">2019-09-02T03:12:53Z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